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1" roundtripDataSignature="AMtx7mhvrtDqsymNO0tl3HC6NDj8Fmr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Ligh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c30885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ec30885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c30885f04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ec30885f04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30885f0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ec30885f0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30885f0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ec30885f0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c30885f04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ec30885f04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30885f0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ec30885f0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c30885f04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ec30885f04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c30885f0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ec30885f0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30885f04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ec30885f04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c30885f0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ec30885f0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c30885f04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ec30885f04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c30885f0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ec30885f0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c30885f04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ec30885f04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c30885f04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ec30885f04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c30885f04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ec30885f04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c30885f04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ec30885f04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c30885f04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ec30885f0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c30885f0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ec30885f0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c30885f0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ec30885f0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c30885f0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ec30885f0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c30885f0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ec30885f0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30885f04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ec30885f0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30885f04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ec30885f0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c30885f04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ec30885f04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hyperlink" Target="https://www.naftaliharris.com/blog/visualizing-dbscan-clustering/" TargetMode="External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hyperlink" Target="https://dl.acm.org/citation.cfm?id=1162679" TargetMode="External"/><Relationship Id="rId5" Type="http://schemas.openxmlformats.org/officeDocument/2006/relationships/hyperlink" Target="https://dl.acm.org/citation.cfm?id=584877" TargetMode="External"/><Relationship Id="rId6" Type="http://schemas.openxmlformats.org/officeDocument/2006/relationships/hyperlink" Target="http://thespread.us/clustering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16.png"/><Relationship Id="rId5" Type="http://schemas.openxmlformats.org/officeDocument/2006/relationships/hyperlink" Target="http://aiforindonesia.org/" TargetMode="External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30885f04_0_0"/>
          <p:cNvSpPr txBox="1"/>
          <p:nvPr/>
        </p:nvSpPr>
        <p:spPr>
          <a:xfrm>
            <a:off x="2655667" y="4065267"/>
            <a:ext cx="6075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b="1" lang="en-GB" sz="5100">
                <a:solidFill>
                  <a:srgbClr val="DC2811"/>
                </a:solidFill>
              </a:rPr>
              <a:t>Clustering</a:t>
            </a:r>
            <a:r>
              <a:rPr b="1" lang="en-GB" sz="5100">
                <a:solidFill>
                  <a:srgbClr val="DC2811"/>
                </a:solidFill>
              </a:rPr>
              <a:t> </a:t>
            </a:r>
            <a:r>
              <a:rPr b="1" lang="en-GB" sz="5100">
                <a:solidFill>
                  <a:schemeClr val="dk1"/>
                </a:solidFill>
              </a:rPr>
              <a:t>Algorithm</a:t>
            </a:r>
            <a:endParaRPr b="1" i="0" sz="5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gec30885f04_0_0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ec30885f04_0_0"/>
          <p:cNvPicPr preferRelativeResize="0"/>
          <p:nvPr/>
        </p:nvPicPr>
        <p:blipFill rotWithShape="1">
          <a:blip r:embed="rId3">
            <a:alphaModFix/>
          </a:blip>
          <a:srcRect b="46760" l="0" r="0" t="0"/>
          <a:stretch/>
        </p:blipFill>
        <p:spPr>
          <a:xfrm>
            <a:off x="102355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ec30885f0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4867" y="464833"/>
            <a:ext cx="5337206" cy="355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ec30885f0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ec30885f0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102832">
            <a:off x="-400398" y="854201"/>
            <a:ext cx="2748102" cy="16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ec30885f04_0_639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96" name="Google Shape;196;gec30885f04_0_639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ec30885f04_0_6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ec30885f04_0_63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ec30885f04_0_639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ec30885f04_0_639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ec30885f04_0_639"/>
          <p:cNvSpPr txBox="1"/>
          <p:nvPr/>
        </p:nvSpPr>
        <p:spPr>
          <a:xfrm>
            <a:off x="193950" y="2751750"/>
            <a:ext cx="3958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gec30885f04_0_639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ec30885f04_0_639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30885f04_0_65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ec30885f04_0_65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gec30885f04_0_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ec30885f04_0_651"/>
          <p:cNvSpPr txBox="1"/>
          <p:nvPr/>
        </p:nvSpPr>
        <p:spPr>
          <a:xfrm>
            <a:off x="609600" y="1817175"/>
            <a:ext cx="49572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is probably the most well-known clustering algorithm. It’s easy to understand and implement in code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K-Means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algorithm clusters data by trying to separate samples in n groups of similar features.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" name="Google Shape;212;gec30885f04_0_651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gec30885f04_0_651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K-Means </a:t>
            </a:r>
            <a:r>
              <a:rPr b="1" lang="en-GB" sz="3200">
                <a:solidFill>
                  <a:srgbClr val="00B4CE"/>
                </a:solidFill>
              </a:rPr>
              <a:t>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14" name="Google Shape;214;gec30885f04_0_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067" y="2609846"/>
            <a:ext cx="5859662" cy="22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c30885f04_0_66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c30885f04_0_66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gec30885f04_0_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ec30885f04_0_662"/>
          <p:cNvSpPr txBox="1"/>
          <p:nvPr/>
        </p:nvSpPr>
        <p:spPr>
          <a:xfrm>
            <a:off x="609600" y="1817175"/>
            <a:ext cx="49572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 is an unsupervised machine learning method that works with the following steps: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Choose number of clusters (K)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 at random K points centroid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Assign each data point to the closest centroid that form K clusters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Recompute and place the new centroid of each cluster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Reassign each data points to the new closest centroid, if any reassignment took place do step 4 again, otherwise model is finished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" name="Google Shape;223;gec30885f04_0_66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gec30885f04_0_662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K-Means 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25" name="Google Shape;225;gec30885f04_0_6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300" y="1934100"/>
            <a:ext cx="5303600" cy="39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c30885f04_0_67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ec30885f04_0_67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12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gec30885f04_0_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gec30885f04_0_673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gec30885f04_0_673"/>
          <p:cNvSpPr txBox="1"/>
          <p:nvPr/>
        </p:nvSpPr>
        <p:spPr>
          <a:xfrm>
            <a:off x="609600" y="1817175"/>
            <a:ext cx="4957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Faster process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Disadvantages: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Decide centroid number is not trivial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Lack of consistency due to the initial random of centroid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ec30885f04_0_673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K-Means 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descr="Chart, scatter chart&#10;&#10;Description automatically generated" id="236" name="Google Shape;236;gec30885f04_0_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177" y="1969521"/>
            <a:ext cx="3951850" cy="3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ec30885f04_0_684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42" name="Google Shape;242;gec30885f04_0_684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ec30885f04_0_6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ec30885f04_0_68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ec30885f04_0_684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ec30885f04_0_684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c30885f04_0_684"/>
          <p:cNvSpPr txBox="1"/>
          <p:nvPr/>
        </p:nvSpPr>
        <p:spPr>
          <a:xfrm>
            <a:off x="193950" y="2751750"/>
            <a:ext cx="3958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Hierarchical</a:t>
            </a: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Clustering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gec30885f04_0_684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c30885f04_0_684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c30885f04_0_69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ec30885f04_0_696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gec30885f04_0_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gec30885f04_0_696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gec30885f04_0_696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Hierarchical</a:t>
            </a:r>
            <a:r>
              <a:rPr b="1" lang="en-GB" sz="3200">
                <a:solidFill>
                  <a:srgbClr val="00B4CE"/>
                </a:solidFill>
              </a:rPr>
              <a:t> </a:t>
            </a:r>
            <a:r>
              <a:rPr b="1" lang="en-GB" sz="3200">
                <a:solidFill>
                  <a:srgbClr val="00B4CE"/>
                </a:solidFill>
              </a:rPr>
              <a:t>Clustering Concept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259" name="Google Shape;259;gec30885f04_0_696"/>
          <p:cNvSpPr txBox="1"/>
          <p:nvPr/>
        </p:nvSpPr>
        <p:spPr>
          <a:xfrm>
            <a:off x="609600" y="1817175"/>
            <a:ext cx="4957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D1F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Hierarchical clustering is a general family of clustering algorithms that build nested clusters by merging or splitting them successively.  This hierarchy of clusters is </a:t>
            </a:r>
            <a:r>
              <a:rPr b="1" lang="en-GB">
                <a:solidFill>
                  <a:srgbClr val="1D1F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represented as a tree</a:t>
            </a:r>
            <a:r>
              <a:rPr lang="en-GB">
                <a:solidFill>
                  <a:srgbClr val="1D1F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(or dendrogram).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D1F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D1F22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The root of the tree is the unique cluster that gathers all the samples, the leaves being the clusters with only one sample.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ec30885f04_0_6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400" y="2684585"/>
            <a:ext cx="5562102" cy="20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c30885f04_0_707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ec30885f04_0_707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gec30885f04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ec30885f04_0_707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gec30885f04_0_707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Hierarchical Clustering Concept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270" name="Google Shape;270;gec30885f04_0_707"/>
          <p:cNvSpPr txBox="1"/>
          <p:nvPr/>
        </p:nvSpPr>
        <p:spPr>
          <a:xfrm>
            <a:off x="609600" y="1817175"/>
            <a:ext cx="495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Hierarchical Clustering is also an unsupervised machine learning method that works with the following steps: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Make each data points a single point cluster (That forms N clusters)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Take the two closest data points ad make the one cluster (That forms N-1 cluster)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Take the two closest and make them one cluster (That forms N-2 clusters)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Repeat step 3 until there is only one cluster</a:t>
            </a:r>
            <a:endParaRPr>
              <a:solidFill>
                <a:srgbClr val="1D1F2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gec30885f04_0_7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4096" y="2585818"/>
            <a:ext cx="4539766" cy="249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c30885f04_0_71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ec30885f04_0_718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ec30885f04_0_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gec30885f04_0_718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gec30885f04_0_718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Hierarchical 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281" name="Google Shape;281;gec30885f04_0_7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105668"/>
            <a:ext cx="9144000" cy="344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c30885f04_0_729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ec30885f04_0_729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gec30885f04_0_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gec30885f04_0_729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gec30885f04_0_729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Hierarchical Clustering Concept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291" name="Google Shape;291;gec30885f04_0_729"/>
          <p:cNvSpPr txBox="1"/>
          <p:nvPr/>
        </p:nvSpPr>
        <p:spPr>
          <a:xfrm>
            <a:off x="609600" y="1817175"/>
            <a:ext cx="49572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Advantages: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not require us to specify the number of clusters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even select which number of clusters looks best based on the resulting tree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Good use case of hierarchical clustering methods is when the underlying data has a hierarchical structure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Disadvantages: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Lower efficiency as a cost of computation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gec30885f04_0_7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6621" y="2585818"/>
            <a:ext cx="4539766" cy="249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ec30885f04_0_740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98" name="Google Shape;298;gec30885f04_0_740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ec30885f04_0_7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c30885f04_0_74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ec30885f04_0_740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ec30885f04_0_740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ec30885f04_0_740"/>
          <p:cNvSpPr txBox="1"/>
          <p:nvPr/>
        </p:nvSpPr>
        <p:spPr>
          <a:xfrm>
            <a:off x="193950" y="2751750"/>
            <a:ext cx="3958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gec30885f04_0_740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ec30885f04_0_740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4C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30885f04_0_84"/>
          <p:cNvSpPr/>
          <p:nvPr/>
        </p:nvSpPr>
        <p:spPr>
          <a:xfrm>
            <a:off x="9578633" y="317733"/>
            <a:ext cx="26133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ec30885f04_0_84"/>
          <p:cNvSpPr/>
          <p:nvPr/>
        </p:nvSpPr>
        <p:spPr>
          <a:xfrm>
            <a:off x="0" y="2706900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c30885f04_0_84"/>
          <p:cNvSpPr/>
          <p:nvPr/>
        </p:nvSpPr>
        <p:spPr>
          <a:xfrm>
            <a:off x="0" y="3250865"/>
            <a:ext cx="2141100" cy="39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c30885f04_0_84"/>
          <p:cNvSpPr/>
          <p:nvPr/>
        </p:nvSpPr>
        <p:spPr>
          <a:xfrm>
            <a:off x="0" y="3840912"/>
            <a:ext cx="2141100" cy="27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ec30885f04_0_84"/>
          <p:cNvSpPr txBox="1"/>
          <p:nvPr/>
        </p:nvSpPr>
        <p:spPr>
          <a:xfrm>
            <a:off x="6500699" y="3056500"/>
            <a:ext cx="4950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 &amp; Outline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" name="Google Shape;103;gec30885f04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ec30885f04_0_8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ec30885f04_0_8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00B4CE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01</a:t>
            </a:r>
            <a:endParaRPr b="0" i="0" sz="1600" u="none" cap="none" strike="noStrike">
              <a:solidFill>
                <a:srgbClr val="00B4CE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6" name="Google Shape;106;gec30885f04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33" y="1326400"/>
            <a:ext cx="5606700" cy="4205100"/>
          </a:xfrm>
          <a:prstGeom prst="roundRect">
            <a:avLst>
              <a:gd fmla="val 754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c30885f04_0_75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c30885f04_0_75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gec30885f04_0_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gec30885f04_0_75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gec30885f04_0_752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DBSCAN</a:t>
            </a:r>
            <a:r>
              <a:rPr b="1" lang="en-GB" sz="3200">
                <a:solidFill>
                  <a:srgbClr val="00B4CE"/>
                </a:solidFill>
              </a:rPr>
              <a:t> Concept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15" name="Google Shape;315;gec30885f04_0_752"/>
          <p:cNvSpPr txBox="1"/>
          <p:nvPr/>
        </p:nvSpPr>
        <p:spPr>
          <a:xfrm>
            <a:off x="609600" y="1817175"/>
            <a:ext cx="4957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DBSCAN is a density-based clustered algorithm but with a couple of notable advantages. Firstly, it does not require a pe-set number of clusters at all. It also identifies outliers as noises.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Additionally, it can </a:t>
            </a:r>
            <a:r>
              <a:rPr b="1"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recognize complexly shaped clusters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very well.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ec30885f04_0_752"/>
          <p:cNvSpPr txBox="1"/>
          <p:nvPr/>
        </p:nvSpPr>
        <p:spPr>
          <a:xfrm>
            <a:off x="609602" y="4852552"/>
            <a:ext cx="28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for Visualizing DBSCAN!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ape&#10;&#10;Description automatically generated" id="317" name="Google Shape;317;gec30885f04_0_752"/>
          <p:cNvPicPr preferRelativeResize="0"/>
          <p:nvPr/>
        </p:nvPicPr>
        <p:blipFill rotWithShape="1">
          <a:blip r:embed="rId5">
            <a:alphaModFix/>
          </a:blip>
          <a:srcRect b="0" l="3138" r="15751" t="0"/>
          <a:stretch/>
        </p:blipFill>
        <p:spPr>
          <a:xfrm>
            <a:off x="6342300" y="1835576"/>
            <a:ext cx="5148473" cy="36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c30885f04_0_764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ec30885f04_0_764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gec30885f04_0_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gec30885f04_0_764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gec30885f04_0_764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DBSCAN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descr="A picture containing diagram&#10;&#10;Description automatically generated" id="327" name="Google Shape;327;gec30885f04_0_7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950" y="1713975"/>
            <a:ext cx="7174098" cy="4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gec30885f04_0_776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33" name="Google Shape;333;gec30885f04_0_776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gec30885f04_0_7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ec30885f04_0_776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ec30885f04_0_776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21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ec30885f04_0_776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ec30885f04_0_776"/>
          <p:cNvSpPr txBox="1"/>
          <p:nvPr/>
        </p:nvSpPr>
        <p:spPr>
          <a:xfrm>
            <a:off x="193950" y="2474700"/>
            <a:ext cx="3958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of</a:t>
            </a: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Clustering Algorithms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gec30885f04_0_776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ec30885f04_0_776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c30885f04_0_78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ec30885f04_0_788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22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gec30885f04_0_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ec30885f04_0_788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gec30885f04_0_788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Application</a:t>
            </a:r>
            <a:r>
              <a:rPr b="1" lang="en-GB" sz="3200">
                <a:solidFill>
                  <a:srgbClr val="00B4CE"/>
                </a:solidFill>
              </a:rPr>
              <a:t> of Clustering Algorithms</a:t>
            </a:r>
            <a:endParaRPr b="1" sz="3200">
              <a:solidFill>
                <a:srgbClr val="00B4CE"/>
              </a:solidFill>
            </a:endParaRPr>
          </a:p>
        </p:txBody>
      </p:sp>
      <p:sp>
        <p:nvSpPr>
          <p:cNvPr id="350" name="Google Shape;350;gec30885f04_0_788"/>
          <p:cNvSpPr txBox="1"/>
          <p:nvPr/>
        </p:nvSpPr>
        <p:spPr>
          <a:xfrm>
            <a:off x="609600" y="1817175"/>
            <a:ext cx="4957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Identifying Fake News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Spam filter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Marketing and Sales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Classifying network traffic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Identifying fraudulent or criminal activity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analysis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Fantasy Football and Sports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gec30885f04_0_788"/>
          <p:cNvSpPr txBox="1"/>
          <p:nvPr/>
        </p:nvSpPr>
        <p:spPr>
          <a:xfrm>
            <a:off x="609600" y="4852550"/>
            <a:ext cx="440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https://datafloq.com/read/7-innovative-uses-of-clustering-algorithms/6224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gec30885f04_0_799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-133" y="0"/>
            <a:ext cx="121920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57" name="Google Shape;357;gec30885f04_0_799"/>
          <p:cNvPicPr preferRelativeResize="0"/>
          <p:nvPr/>
        </p:nvPicPr>
        <p:blipFill rotWithShape="1">
          <a:blip r:embed="rId4">
            <a:alphaModFix/>
          </a:blip>
          <a:srcRect b="46760" l="0" r="0" t="0"/>
          <a:stretch/>
        </p:blipFill>
        <p:spPr>
          <a:xfrm>
            <a:off x="-55367" y="5527467"/>
            <a:ext cx="2058033" cy="124748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ec30885f04_0_799"/>
          <p:cNvSpPr/>
          <p:nvPr/>
        </p:nvSpPr>
        <p:spPr>
          <a:xfrm>
            <a:off x="2949250" y="2100000"/>
            <a:ext cx="6293700" cy="26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grpSp>
        <p:nvGrpSpPr>
          <p:cNvPr id="359" name="Google Shape;359;gec30885f04_0_799"/>
          <p:cNvGrpSpPr/>
          <p:nvPr/>
        </p:nvGrpSpPr>
        <p:grpSpPr>
          <a:xfrm>
            <a:off x="2949064" y="2623996"/>
            <a:ext cx="6293270" cy="1572887"/>
            <a:chOff x="2604000" y="1878375"/>
            <a:chExt cx="3936000" cy="1179695"/>
          </a:xfrm>
        </p:grpSpPr>
        <p:sp>
          <p:nvSpPr>
            <p:cNvPr id="360" name="Google Shape;360;gec30885f04_0_799"/>
            <p:cNvSpPr txBox="1"/>
            <p:nvPr/>
          </p:nvSpPr>
          <p:spPr>
            <a:xfrm>
              <a:off x="3354300" y="1878375"/>
              <a:ext cx="24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GB" sz="3200" u="none" cap="none" strike="noStrike">
                  <a:solidFill>
                    <a:srgbClr val="00B4C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Terima Kasih!</a:t>
              </a:r>
              <a:endParaRPr b="1" i="0" sz="3200" u="none" cap="none" strike="noStrike">
                <a:solidFill>
                  <a:srgbClr val="00B4C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1" name="Google Shape;361;gec30885f04_0_799"/>
            <p:cNvSpPr txBox="1"/>
            <p:nvPr/>
          </p:nvSpPr>
          <p:spPr>
            <a:xfrm>
              <a:off x="2604000" y="2324870"/>
              <a:ext cx="39360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None/>
              </a:pPr>
              <a:r>
                <a:rPr lang="en-GB" sz="1900" u="sng">
                  <a:solidFill>
                    <a:schemeClr val="hlink"/>
                  </a:solidFill>
                  <a:latin typeface="Montserrat Medium"/>
                  <a:ea typeface="Montserrat Medium"/>
                  <a:cs typeface="Montserrat Medium"/>
                  <a:sym typeface="Montserrat Medium"/>
                  <a:hlinkClick r:id="rId5"/>
                </a:rPr>
                <a:t>Indonesia AI | AI for Everyone, AI for Indonesia</a:t>
              </a:r>
              <a:endParaRPr b="0" i="0" sz="1900" u="none" cap="none" strike="noStrike">
                <a:solidFill>
                  <a:srgbClr val="00B4CE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GB" sz="1900" u="none" cap="none" strike="noStrike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</a:t>
              </a:r>
              <a:r>
                <a:rPr b="0" i="0" lang="en-GB" sz="1900" u="none" cap="none" strike="noStrike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ontact@aiforindonesia.org</a:t>
              </a:r>
              <a:endParaRPr b="0" i="0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362" name="Google Shape;362;gec30885f04_0_799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ec30885f04_0_7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c30885f04_0_171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00B4CE"/>
          </a:solidFill>
          <a:ln cap="flat" cmpd="sng" w="952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ec30885f04_0_171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Page 02</a:t>
            </a:r>
            <a:endParaRPr b="0" i="0" sz="1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3" name="Google Shape;113;gec30885f04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ec30885f04_0_171"/>
          <p:cNvSpPr/>
          <p:nvPr/>
        </p:nvSpPr>
        <p:spPr>
          <a:xfrm>
            <a:off x="-25700" y="488400"/>
            <a:ext cx="4145100" cy="482700"/>
          </a:xfrm>
          <a:prstGeom prst="rect">
            <a:avLst/>
          </a:prstGeom>
          <a:solidFill>
            <a:srgbClr val="DC2811"/>
          </a:solidFill>
          <a:ln cap="flat" cmpd="sng" w="9525">
            <a:solidFill>
              <a:srgbClr val="DC28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c30885f04_0_171"/>
          <p:cNvSpPr txBox="1"/>
          <p:nvPr/>
        </p:nvSpPr>
        <p:spPr>
          <a:xfrm>
            <a:off x="771375" y="442450"/>
            <a:ext cx="33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solidFill>
                  <a:srgbClr val="FFFFFF"/>
                </a:solidFill>
              </a:rPr>
              <a:t>Objective &amp; Outline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ec30885f04_0_171"/>
          <p:cNvSpPr txBox="1"/>
          <p:nvPr/>
        </p:nvSpPr>
        <p:spPr>
          <a:xfrm>
            <a:off x="612950" y="1473700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GB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ec30885f04_0_171"/>
          <p:cNvSpPr txBox="1"/>
          <p:nvPr/>
        </p:nvSpPr>
        <p:spPr>
          <a:xfrm>
            <a:off x="612950" y="2613975"/>
            <a:ext cx="235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2811"/>
              </a:buClr>
              <a:buSzPts val="2400"/>
              <a:buFont typeface="Calibri"/>
              <a:buChar char="●"/>
            </a:pPr>
            <a:r>
              <a:rPr b="1" i="0" lang="en-GB" sz="2400" u="none" cap="none" strike="noStrike">
                <a:solidFill>
                  <a:srgbClr val="DC281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1" i="0" sz="2400" u="none" cap="none" strike="noStrike">
              <a:solidFill>
                <a:srgbClr val="DC28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ec30885f04_0_171"/>
          <p:cNvSpPr txBox="1"/>
          <p:nvPr/>
        </p:nvSpPr>
        <p:spPr>
          <a:xfrm>
            <a:off x="2920350" y="1529563"/>
            <a:ext cx="6351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nderstanding the basic concepts of clustering algorithms which are part of unsupervised learning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gec30885f04_0_171"/>
          <p:cNvSpPr txBox="1"/>
          <p:nvPr/>
        </p:nvSpPr>
        <p:spPr>
          <a:xfrm>
            <a:off x="2920350" y="2599388"/>
            <a:ext cx="47457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of unsupervised learning concepts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Clustering Concept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Hierarchical Clustering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of Clustering Algorithms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gec30885f04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6050" y="3440437"/>
            <a:ext cx="3348000" cy="22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ec30885f04_0_260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26" name="Google Shape;126;gec30885f04_0_260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ec30885f04_0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ec30885f04_0_260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ec30885f04_0_260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03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ec30885f04_0_260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ec30885f04_0_260"/>
          <p:cNvSpPr txBox="1"/>
          <p:nvPr/>
        </p:nvSpPr>
        <p:spPr>
          <a:xfrm>
            <a:off x="193950" y="2197650"/>
            <a:ext cx="3958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 learning concepts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gec30885f04_0_260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ec30885f04_0_260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c30885f04_0_347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c30885f04_0_347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gec30885f04_0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gec30885f04_0_347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gec30885f04_0_347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Review</a:t>
            </a:r>
            <a:r>
              <a:rPr b="1" lang="en-GB" sz="3200">
                <a:solidFill>
                  <a:srgbClr val="00B4CE"/>
                </a:solidFill>
              </a:rPr>
              <a:t> unsupervised learning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143" name="Google Shape;143;gec30885f04_0_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462" y="2085500"/>
            <a:ext cx="9379074" cy="3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c30885f04_0_433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ec30885f04_0_433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gec30885f04_0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gec30885f04_0_433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gec30885f04_0_433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Review unsupervised learning concept</a:t>
            </a:r>
            <a:endParaRPr b="1" sz="3200">
              <a:solidFill>
                <a:srgbClr val="00B4CE"/>
              </a:solidFill>
            </a:endParaRPr>
          </a:p>
        </p:txBody>
      </p:sp>
      <p:grpSp>
        <p:nvGrpSpPr>
          <p:cNvPr id="153" name="Google Shape;153;gec30885f04_0_433"/>
          <p:cNvGrpSpPr/>
          <p:nvPr/>
        </p:nvGrpSpPr>
        <p:grpSpPr>
          <a:xfrm>
            <a:off x="2131688" y="1855446"/>
            <a:ext cx="7928621" cy="4307785"/>
            <a:chOff x="1880023" y="1742550"/>
            <a:chExt cx="8256400" cy="4485874"/>
          </a:xfrm>
        </p:grpSpPr>
        <p:pic>
          <p:nvPicPr>
            <p:cNvPr id="154" name="Google Shape;154;gec30885f04_0_4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0023" y="1742550"/>
              <a:ext cx="8256400" cy="4485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ec30885f04_0_433"/>
            <p:cNvSpPr/>
            <p:nvPr/>
          </p:nvSpPr>
          <p:spPr>
            <a:xfrm>
              <a:off x="9152350" y="1755250"/>
              <a:ext cx="984000" cy="643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ec30885f04_0_445"/>
          <p:cNvPicPr preferRelativeResize="0"/>
          <p:nvPr/>
        </p:nvPicPr>
        <p:blipFill rotWithShape="1">
          <a:blip r:embed="rId3">
            <a:alphaModFix/>
          </a:blip>
          <a:srcRect b="19237" l="1678" r="8085" t="8251"/>
          <a:stretch/>
        </p:blipFill>
        <p:spPr>
          <a:xfrm>
            <a:off x="812267" y="0"/>
            <a:ext cx="11379600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61" name="Google Shape;161;gec30885f04_0_445"/>
          <p:cNvSpPr/>
          <p:nvPr/>
        </p:nvSpPr>
        <p:spPr>
          <a:xfrm>
            <a:off x="9578633" y="317733"/>
            <a:ext cx="2362500" cy="73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ec30885f04_0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ec30885f04_0_445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ec30885f04_0_445"/>
          <p:cNvSpPr txBox="1"/>
          <p:nvPr/>
        </p:nvSpPr>
        <p:spPr>
          <a:xfrm>
            <a:off x="10845267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0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gec30885f04_0_445"/>
          <p:cNvSpPr/>
          <p:nvPr/>
        </p:nvSpPr>
        <p:spPr>
          <a:xfrm>
            <a:off x="0" y="-18667"/>
            <a:ext cx="4346100" cy="687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c30885f04_0_445"/>
          <p:cNvSpPr txBox="1"/>
          <p:nvPr/>
        </p:nvSpPr>
        <p:spPr>
          <a:xfrm>
            <a:off x="193950" y="2751750"/>
            <a:ext cx="3958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Clustering </a:t>
            </a:r>
            <a:r>
              <a:rPr b="1" lang="en-GB" sz="3600">
                <a:solidFill>
                  <a:srgbClr val="DC2811"/>
                </a:solidFill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gec30885f04_0_445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0" y="-9603"/>
            <a:ext cx="1583933" cy="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c30885f04_0_445"/>
          <p:cNvPicPr preferRelativeResize="0"/>
          <p:nvPr/>
        </p:nvPicPr>
        <p:blipFill rotWithShape="1">
          <a:blip r:embed="rId5">
            <a:alphaModFix/>
          </a:blip>
          <a:srcRect b="46760" l="0" r="0" t="0"/>
          <a:stretch/>
        </p:blipFill>
        <p:spPr>
          <a:xfrm>
            <a:off x="2762067" y="5796264"/>
            <a:ext cx="1583933" cy="9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c30885f04_0_542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ec30885f04_0_542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gec30885f04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ec30885f04_0_542"/>
          <p:cNvSpPr txBox="1"/>
          <p:nvPr/>
        </p:nvSpPr>
        <p:spPr>
          <a:xfrm>
            <a:off x="609600" y="1817175"/>
            <a:ext cx="4957200" cy="3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(or cluster analysis) is a technique that allows us to find groups of similar objects, objects that are more related to each other than to objects in other groups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❖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Examples of applications include the grouping of documents, music, and movies by different topics, or finding customers that share similar interests based on common purchase behaviours as a basis for </a:t>
            </a:r>
            <a:r>
              <a:rPr b="1"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engines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gec30885f04_0_542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gec30885f04_0_542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179" name="Google Shape;179;gec30885f04_0_542"/>
          <p:cNvPicPr preferRelativeResize="0"/>
          <p:nvPr/>
        </p:nvPicPr>
        <p:blipFill rotWithShape="1">
          <a:blip r:embed="rId4">
            <a:alphaModFix/>
          </a:blip>
          <a:srcRect b="0" l="6860" r="3694" t="0"/>
          <a:stretch/>
        </p:blipFill>
        <p:spPr>
          <a:xfrm>
            <a:off x="5995801" y="1962518"/>
            <a:ext cx="5734593" cy="32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c30885f04_0_628"/>
          <p:cNvSpPr/>
          <p:nvPr/>
        </p:nvSpPr>
        <p:spPr>
          <a:xfrm>
            <a:off x="10845267" y="6328100"/>
            <a:ext cx="1095600" cy="530100"/>
          </a:xfrm>
          <a:prstGeom prst="round2SameRect">
            <a:avLst>
              <a:gd fmla="val 42852" name="adj1"/>
              <a:gd fmla="val 0" name="adj2"/>
            </a:avLst>
          </a:prstGeom>
          <a:solidFill>
            <a:srgbClr val="FFDA6E"/>
          </a:solidFill>
          <a:ln cap="flat" cmpd="sng" w="9525">
            <a:solidFill>
              <a:srgbClr val="FFDA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ec30885f04_0_628"/>
          <p:cNvSpPr txBox="1"/>
          <p:nvPr/>
        </p:nvSpPr>
        <p:spPr>
          <a:xfrm>
            <a:off x="10861633" y="6346900"/>
            <a:ext cx="1286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GB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Page </a:t>
            </a:r>
            <a:r>
              <a:rPr lang="en-GB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gec30885f04_0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358" y="363233"/>
            <a:ext cx="2221911" cy="6433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ec30885f04_0_628"/>
          <p:cNvSpPr txBox="1"/>
          <p:nvPr/>
        </p:nvSpPr>
        <p:spPr>
          <a:xfrm>
            <a:off x="609600" y="1817175"/>
            <a:ext cx="49572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top 3 popular clustering algorithms which is widely used in academia as well as in industry will be discussed as follows: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K-Means Clustering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Hierarchical Clustering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DBSCAN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gec30885f04_0_628"/>
          <p:cNvCxnSpPr/>
          <p:nvPr/>
        </p:nvCxnSpPr>
        <p:spPr>
          <a:xfrm flipH="1" rot="10800000">
            <a:off x="0" y="1207400"/>
            <a:ext cx="6342300" cy="12900"/>
          </a:xfrm>
          <a:prstGeom prst="straightConnector1">
            <a:avLst/>
          </a:prstGeom>
          <a:noFill/>
          <a:ln cap="flat" cmpd="sng" w="28575">
            <a:solidFill>
              <a:srgbClr val="00B4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gec30885f04_0_628"/>
          <p:cNvSpPr txBox="1"/>
          <p:nvPr/>
        </p:nvSpPr>
        <p:spPr>
          <a:xfrm>
            <a:off x="609600" y="580325"/>
            <a:ext cx="792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GB" sz="3200">
                <a:solidFill>
                  <a:srgbClr val="00B4CE"/>
                </a:solidFill>
              </a:rPr>
              <a:t>Clustering Concept</a:t>
            </a:r>
            <a:endParaRPr b="1" sz="3200">
              <a:solidFill>
                <a:srgbClr val="00B4CE"/>
              </a:solidFill>
            </a:endParaRPr>
          </a:p>
        </p:txBody>
      </p:sp>
      <p:pic>
        <p:nvPicPr>
          <p:cNvPr id="190" name="Google Shape;190;gec30885f04_0_628"/>
          <p:cNvPicPr preferRelativeResize="0"/>
          <p:nvPr/>
        </p:nvPicPr>
        <p:blipFill rotWithShape="1">
          <a:blip r:embed="rId4">
            <a:alphaModFix/>
          </a:blip>
          <a:srcRect b="0" l="6860" r="3694" t="0"/>
          <a:stretch/>
        </p:blipFill>
        <p:spPr>
          <a:xfrm>
            <a:off x="5995864" y="1967106"/>
            <a:ext cx="5734593" cy="32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2020-08-30T14:14:28Z</dcterms:created>
  <dc:creator>Angga Muhammad</dc:creator>
</cp:coreProperties>
</file>